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D729-7FC7-40D8-A0A2-25EB9DAC2BBD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2809-DBEB-457D-AC9A-4E2C3BEF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31789-475B-41BF-855B-118D5E084E1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372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69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674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D038BD-81AF-409B-9E14-4B45E09B052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82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622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533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80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536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10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66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637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41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08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4479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938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6980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3D6-E216-4E9F-A47A-00360D906EA7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0400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590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691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87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401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730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5721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C35E57-714E-4955-ACC1-73471EF8DC28}" type="slidenum">
              <a:rPr lang="zh-TW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596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754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0679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1790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838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1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97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68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24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92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66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3CC8C-331F-4A5C-B1A2-C7EC05731A80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67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D091411-0248-420D-8C07-CF29F60251C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A240D79-4C0D-4B9A-A826-64F9499DA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148E7C2-8106-4243-9EAF-E3B47C74F78A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FB5D511-BC76-4CDD-8B1A-0D41D95EF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CC4077E-B5BF-404C-9B8E-5A4CCFFB394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4FB6DC7-8402-48DF-8BCC-040A0FA7C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320D1B7-43C3-4CA4-900B-97648B14816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6A7A9FAD-385A-4A1A-84B6-DA3DED10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A9BD40B-7A1A-40D9-A9E6-A294B74B943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21AB81B-49FF-48AA-9D2B-94870466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0E282E1-0E2C-487F-AE36-A7C7608EF72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27CD91C9-5B06-4A80-8AF4-74EA7F96C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DEBA6970-A462-41A6-A348-7A78C82BDDE6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D96A4AE-BD6A-462E-83D2-2B5A7BEF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7E163FF-7631-48A9-AA1A-55FEA2EC3AC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48B1F6B0-A8F1-4AEF-B07E-369C2AA24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75B673E-6ED7-47C9-B6A3-44FBE26142E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4A0EEAB8-840F-4331-8A1F-DA7C7622B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76A459BD-E0FA-4558-A7CC-FB9B7DA47C0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8E8CBA7C-72AF-4B48-A90B-E35244729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5E9B6E9-3173-46F8-9237-0FBBD0771D7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6A7D44E-E869-486F-92DC-D65DA7F5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15843A8-9BC3-4F52-AB84-55B9C4E8208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8A436D9-BC8B-495B-AC68-E9189D60A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1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D7AF5E9C-CF58-4EB8-BC37-0938CC9EDC3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6F343C67-D39D-42E8-955C-E88C71F5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8A3F72CD-9711-4E67-83DE-A37EAE5D9A08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92A99C1-A899-4582-AA25-C4BBFC1FD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8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7D09606-E4EA-4C7A-A20E-2F823E0EF75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65A85F3-7F81-4454-9CDF-BFD1155B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2D9B4C5-FD1E-4F2B-9EF7-76087C3DB6A4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D13AD04-A95D-45F7-B7A2-422D9564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A8832BC-8A62-442B-A1D4-56351892786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3E1A7849-379D-4A55-9359-F4FEE6E75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DA8E079-22FE-492E-A260-76706B2F9AF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22791334-FA72-4C67-AD0E-32D65B98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243690B-3C3B-41E3-85EB-62E59A3454E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1F9125E-D294-4ABB-BB6A-E89DDFC9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7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C1BFB78-BC9D-4EDB-BF01-4E6D626312A6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94EE9AEA-D85F-485C-901B-9AB1E1CE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7DFFC7A-7AE0-49A3-A9FE-E322AD6311B9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CE24797-53C4-41D3-BC3F-A15967059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7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82DBD2E-42F8-4F4A-AA8B-462C8102E5C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1A5A7AB-6DE5-4EED-BB29-A5941221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9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D62F-9539-4F90-9EF5-B3700FDDD75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A356-3930-4567-9356-3733F58D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94C6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FDCE7-BBE0-4FAA-80F0-FE32CA80BC23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2790B-BB5D-4397-89C4-3221FFD8A313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4863;&#20154;&#30340;&#38957;&#39662;ayuda_para_el_cancer.WM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24171;&#20027;&#20154;&#28165;&#38795;&#23376;.wm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2565;%20&#26360;.sw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800600" y="2667000"/>
            <a:ext cx="3313113" cy="3200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</a:rPr>
              <a:t>美洲華語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第二冊第五課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說故事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中中的門牙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148013" cy="321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5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-2" y="5522823"/>
            <a:ext cx="8839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「找到了！找到了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！我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的門牙在這裡！」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12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5116423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中中高高興興地回家，他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把門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牙放進盒子裡，再把盒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子和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信放在枕頭底下</a:t>
            </a:r>
            <a:r>
              <a:rPr lang="zh-TW" altLang="en-US" u="none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3119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023332" y="4395739"/>
            <a:ext cx="64940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533400" algn="ctr"/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信上說： 「親愛的牙仙子：</a:t>
            </a:r>
          </a:p>
          <a:p>
            <a:pPr indent="533400" algn="ctr"/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我想要一頂像哥哥那樣</a:t>
            </a:r>
          </a:p>
          <a:p>
            <a:pPr indent="533400" algn="ctr"/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的帽子，可以嗎？</a:t>
            </a:r>
          </a:p>
          <a:p>
            <a:pPr indent="533400" algn="ctr"/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中中上」</a:t>
            </a:r>
          </a:p>
        </p:txBody>
      </p:sp>
    </p:spTree>
    <p:extLst>
      <p:ext uri="{BB962C8B-B14F-4D97-AF65-F5344CB8AC3E}">
        <p14:creationId xmlns:p14="http://schemas.microsoft.com/office/powerpoint/2010/main" val="316139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667000" y="2667000"/>
            <a:ext cx="387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72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詞語複習</a:t>
            </a:r>
            <a:endParaRPr lang="en-US" altLang="en-US" sz="720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8000" y="99060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給你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702582" y="5355771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25643" name="Picture 43" descr="j028069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7" y="2212974"/>
            <a:ext cx="4352925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2915" y="349845"/>
            <a:ext cx="2800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none" dirty="0" err="1" smtClean="0"/>
              <a:t>gěi</a:t>
            </a:r>
            <a:r>
              <a:rPr lang="en-US" sz="5400" u="none" dirty="0" smtClean="0"/>
              <a:t> </a:t>
            </a:r>
            <a:r>
              <a:rPr lang="zh-TW" altLang="en-US" sz="5400" u="none" dirty="0" smtClean="0"/>
              <a:t>     </a:t>
            </a:r>
            <a:r>
              <a:rPr lang="en-US" sz="5400" u="none" dirty="0" err="1" smtClean="0"/>
              <a:t>nǐ</a:t>
            </a:r>
            <a:endParaRPr lang="en-US" sz="5400" u="none" dirty="0"/>
          </a:p>
        </p:txBody>
      </p:sp>
    </p:spTree>
    <p:extLst>
      <p:ext uri="{BB962C8B-B14F-4D97-AF65-F5344CB8AC3E}">
        <p14:creationId xmlns:p14="http://schemas.microsoft.com/office/powerpoint/2010/main" val="3966994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85750" y="847725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拿給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117769" name="Picture 9" descr="j039683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143000"/>
            <a:ext cx="54451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964" y="312003"/>
            <a:ext cx="272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ná</a:t>
            </a:r>
            <a:r>
              <a:rPr lang="en-US" sz="4800" u="none" dirty="0" smtClean="0"/>
              <a:t>      </a:t>
            </a:r>
            <a:r>
              <a:rPr lang="en-US" sz="4800" u="none" dirty="0" err="1" smtClean="0"/>
              <a:t>gěi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11023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971800" y="1066800"/>
            <a:ext cx="3536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ea typeface="華康標楷W5注音" pitchFamily="66" charset="-120"/>
              </a:rPr>
              <a:t>過來</a:t>
            </a:r>
            <a:endParaRPr lang="en-US" altLang="zh-TW" sz="88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-7620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594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0450"/>
            <a:ext cx="512445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5402" y="261490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none" dirty="0" err="1" smtClean="0"/>
              <a:t>guò</a:t>
            </a:r>
            <a:r>
              <a:rPr lang="en-US" sz="5400" u="none" dirty="0" smtClean="0"/>
              <a:t>  </a:t>
            </a:r>
            <a:r>
              <a:rPr lang="en-US" sz="5400" u="none" dirty="0" err="1" smtClean="0"/>
              <a:t>lái</a:t>
            </a:r>
            <a:endParaRPr lang="en-US" sz="5400" u="none" dirty="0"/>
          </a:p>
        </p:txBody>
      </p:sp>
    </p:spTree>
    <p:extLst>
      <p:ext uri="{BB962C8B-B14F-4D97-AF65-F5344CB8AC3E}">
        <p14:creationId xmlns:p14="http://schemas.microsoft.com/office/powerpoint/2010/main" val="247920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537029"/>
            <a:ext cx="6927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再來玩</a:t>
            </a:r>
            <a:r>
              <a:rPr lang="zh-TW" altLang="en-US" sz="6600" dirty="0">
                <a:solidFill>
                  <a:srgbClr val="FF0000"/>
                </a:solidFill>
                <a:ea typeface="華康標楷W5破音一" pitchFamily="66" charset="-120"/>
              </a:rPr>
              <a:t>兒</a:t>
            </a:r>
            <a:endParaRPr lang="en-US" altLang="zh-TW" sz="6600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pic>
        <p:nvPicPr>
          <p:cNvPr id="144387" name="Picture 3" descr="j021677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1313"/>
            <a:ext cx="7670800" cy="52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6520" y="121530"/>
            <a:ext cx="6009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zài</a:t>
            </a:r>
            <a:r>
              <a:rPr lang="en-US" sz="4800" u="none" dirty="0" smtClean="0"/>
              <a:t>       </a:t>
            </a:r>
            <a:r>
              <a:rPr lang="en-US" sz="4800" u="none" dirty="0" err="1" smtClean="0"/>
              <a:t>lái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wán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er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2547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799013" y="954088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送給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5185" name="Picture 1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05625"/>
            <a:ext cx="5432425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6727" y="475782"/>
            <a:ext cx="2858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sòng</a:t>
            </a:r>
            <a:r>
              <a:rPr lang="en-US" sz="4800" u="none" dirty="0" smtClean="0"/>
              <a:t>   </a:t>
            </a:r>
            <a:r>
              <a:rPr lang="en-US" sz="4800" u="none" dirty="0" err="1" smtClean="0"/>
              <a:t>gěi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00086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38138" y="755650"/>
            <a:ext cx="7499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送他回家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84475"/>
            <a:ext cx="43021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9" name="Picture 9" descr="j02405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311400"/>
            <a:ext cx="401955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3865" y="420149"/>
            <a:ext cx="6425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sòng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tā</a:t>
            </a:r>
            <a:r>
              <a:rPr lang="en-US" sz="4800" u="none" dirty="0" smtClean="0"/>
              <a:t>        </a:t>
            </a:r>
            <a:r>
              <a:rPr lang="en-US" sz="4800" u="none" dirty="0" err="1" smtClean="0"/>
              <a:t>huí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jiā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0353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0" y="530692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青青說：「我的門牙掉了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，你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看，牙仙子送給我這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本故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事書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! 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25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840288" y="1306513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回家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748213" y="530225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96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6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40" y="3159586"/>
            <a:ext cx="4671560" cy="34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6" name="Picture 14" descr="j019833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5052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56200" y="903843"/>
            <a:ext cx="2686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huí</a:t>
            </a:r>
            <a:r>
              <a:rPr lang="en-US" sz="4800" u="none" dirty="0" smtClean="0"/>
              <a:t>      </a:t>
            </a:r>
            <a:r>
              <a:rPr lang="en-US" sz="4800" u="none" dirty="0" err="1" smtClean="0"/>
              <a:t>jiā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86993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j0151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6" y="777875"/>
            <a:ext cx="57150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1" name="Picture 5" descr="j03365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003">
            <a:off x="8752061" y="5228504"/>
            <a:ext cx="20574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302250" y="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>
                <a:solidFill>
                  <a:srgbClr val="FF0000"/>
                </a:solidFill>
                <a:ea typeface="華康標楷W5注音" pitchFamily="66" charset="-120"/>
              </a:rPr>
              <a:t>回家</a:t>
            </a:r>
            <a:endParaRPr lang="en-US" sz="9600">
              <a:solidFill>
                <a:srgbClr val="FF0000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1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93125 -0.3222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62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597150" y="4789488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>
                <a:solidFill>
                  <a:schemeClr val="accent2"/>
                </a:solidFill>
                <a:ea typeface="華康標楷W5注音" pitchFamily="66" charset="-120"/>
              </a:rPr>
              <a:t>回答</a:t>
            </a:r>
            <a:endParaRPr lang="zh-TW" altLang="en-US" sz="9600">
              <a:solidFill>
                <a:schemeClr val="accent2"/>
              </a:solidFill>
              <a:ea typeface="華康標楷W5破音一" pitchFamily="66" charset="-120"/>
            </a:endParaRP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1913"/>
            <a:ext cx="6224588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590800" y="931281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家</a:t>
            </a:r>
            <a:r>
              <a:rPr lang="zh-TW" altLang="en-US" sz="9600" dirty="0">
                <a:solidFill>
                  <a:srgbClr val="FF0000"/>
                </a:solidFill>
                <a:ea typeface="華康標楷W5破音一" pitchFamily="66" charset="-120"/>
              </a:rPr>
              <a:t>長</a:t>
            </a:r>
            <a:endParaRPr lang="en-US" altLang="zh-TW" sz="9600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507687"/>
            <a:ext cx="4891087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9282" y="0"/>
            <a:ext cx="3337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jiā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zhǎng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89553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031093" y="5166859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chemeClr val="accent2"/>
                </a:solidFill>
                <a:ea typeface="華康標楷W5注音" pitchFamily="66" charset="-120"/>
              </a:rPr>
              <a:t>畫家</a:t>
            </a:r>
            <a:endParaRPr lang="zh-TW" altLang="en-US" sz="9600" dirty="0">
              <a:solidFill>
                <a:schemeClr val="accent2"/>
              </a:solidFill>
              <a:ea typeface="華康標楷W5破音一" pitchFamily="66" charset="-120"/>
            </a:endParaRPr>
          </a:p>
        </p:txBody>
      </p:sp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04838"/>
            <a:ext cx="4032250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4" name="Picture 10" descr="j029600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7538"/>
            <a:ext cx="4716462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9715" y="4790661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huà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jiā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20282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667000" y="167640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高</a:t>
            </a:r>
            <a:r>
              <a:rPr lang="zh-TW" altLang="en-US" sz="9600" dirty="0">
                <a:solidFill>
                  <a:srgbClr val="FF0000"/>
                </a:solidFill>
                <a:ea typeface="華康標楷W5破音一" pitchFamily="66" charset="-120"/>
              </a:rPr>
              <a:t>興</a:t>
            </a:r>
            <a:endParaRPr lang="en-US" altLang="zh-TW" sz="9600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67944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85" y="3303024"/>
            <a:ext cx="3599543" cy="30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6" name="Picture 10" descr="j023243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4" y="3949700"/>
            <a:ext cx="371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0110" y="609600"/>
            <a:ext cx="306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gāo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xìng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04951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863850" y="157162"/>
            <a:ext cx="62801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高速</a:t>
            </a:r>
            <a:r>
              <a:rPr lang="zh-TW" altLang="en-US" sz="8000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公路</a:t>
            </a:r>
            <a:endParaRPr lang="en-US" altLang="zh-TW" sz="8000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1507" y="14514"/>
            <a:ext cx="5261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none" dirty="0" err="1" smtClean="0"/>
              <a:t>gāo</a:t>
            </a:r>
            <a:r>
              <a:rPr lang="en-US" sz="3200" u="none" dirty="0" smtClean="0"/>
              <a:t>        </a:t>
            </a:r>
            <a:r>
              <a:rPr lang="en-US" sz="3200" u="none" dirty="0" err="1" smtClean="0"/>
              <a:t>sù</a:t>
            </a:r>
            <a:r>
              <a:rPr lang="en-US" sz="3200" u="none" dirty="0" smtClean="0"/>
              <a:t>         </a:t>
            </a:r>
            <a:r>
              <a:rPr lang="en-US" sz="3200" u="none" dirty="0" err="1" smtClean="0"/>
              <a:t>gōng</a:t>
            </a:r>
            <a:r>
              <a:rPr lang="en-US" sz="3200" u="none" dirty="0" smtClean="0"/>
              <a:t>       </a:t>
            </a:r>
            <a:r>
              <a:rPr lang="en-US" sz="3200" u="none" dirty="0" err="1" smtClean="0"/>
              <a:t>lù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13700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05384" y="1109919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660066"/>
                </a:solidFill>
                <a:ea typeface="華康標楷W5注音" pitchFamily="66" charset="-120"/>
              </a:rPr>
              <a:t>過年</a:t>
            </a:r>
            <a:endParaRPr lang="en-US" altLang="zh-TW" sz="9600" dirty="0">
              <a:solidFill>
                <a:srgbClr val="660066"/>
              </a:solidFill>
              <a:ea typeface="華康標楷W5注音" pitchFamily="66" charset="-12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25645" name="Picture 45" descr="j03246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3500"/>
            <a:ext cx="1839913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7" name="Picture 47" descr="j009772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5325" y="3749675"/>
            <a:ext cx="243046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8" name="Picture 48" descr="s7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844800"/>
            <a:ext cx="4437062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8799"/>
            <a:ext cx="2893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/>
              <a:t>g</a:t>
            </a:r>
            <a:r>
              <a:rPr lang="en-US" sz="4800" u="none" dirty="0" err="1" smtClean="0"/>
              <a:t>uò</a:t>
            </a:r>
            <a:r>
              <a:rPr lang="en-US" sz="4800" u="none" dirty="0" smtClean="0"/>
              <a:t>   </a:t>
            </a:r>
            <a:r>
              <a:rPr lang="en-US" sz="4800" u="none" dirty="0" err="1" smtClean="0"/>
              <a:t>nián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471483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670050" y="1053874"/>
            <a:ext cx="5670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過生日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117770" name="Picture 10" descr="j029594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14613"/>
            <a:ext cx="4108450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755900"/>
            <a:ext cx="39338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2580" y="638375"/>
            <a:ext cx="4299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/>
              <a:t>g</a:t>
            </a:r>
            <a:r>
              <a:rPr lang="en-US" sz="4800" u="none" dirty="0" err="1" smtClean="0"/>
              <a:t>uò</a:t>
            </a:r>
            <a:r>
              <a:rPr lang="en-US" sz="4800" u="none" dirty="0" smtClean="0"/>
              <a:t>  </a:t>
            </a:r>
            <a:r>
              <a:rPr lang="en-US" sz="4800" u="none" dirty="0" err="1" smtClean="0"/>
              <a:t>shēng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rì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9035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600450" y="858838"/>
            <a:ext cx="1841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TW" sz="8800">
              <a:solidFill>
                <a:srgbClr val="660066"/>
              </a:solidFill>
              <a:ea typeface="華康標楷W5注音" pitchFamily="66" charset="-12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-7620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4721225" y="985044"/>
            <a:ext cx="3536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660066"/>
                </a:solidFill>
                <a:ea typeface="華康標楷W5注音" pitchFamily="66" charset="-120"/>
              </a:rPr>
              <a:t>書桌</a:t>
            </a:r>
            <a:endParaRPr lang="en-US" altLang="zh-TW" sz="8800" dirty="0">
              <a:solidFill>
                <a:srgbClr val="660066"/>
              </a:solidFill>
              <a:ea typeface="華康標楷W5注音" pitchFamily="66" charset="-120"/>
            </a:endParaRPr>
          </a:p>
        </p:txBody>
      </p:sp>
      <p:pic>
        <p:nvPicPr>
          <p:cNvPr id="59431" name="Picture 39" descr="j0280547[1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34" y="3886200"/>
            <a:ext cx="3641553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6362"/>
            <a:ext cx="4064000" cy="350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0" y="0"/>
            <a:ext cx="44450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82448" y="497154"/>
            <a:ext cx="3201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shū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zhuō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01776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3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5510123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友友也說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「上星期我的門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牙掉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牙仙子送給我一塊錢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47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1383620"/>
            <a:ext cx="52133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660066"/>
                </a:solidFill>
                <a:ea typeface="華康標楷W5注音" pitchFamily="66" charset="-120"/>
              </a:rPr>
              <a:t>圖書館</a:t>
            </a:r>
            <a:endParaRPr lang="en-US" altLang="zh-TW" sz="8800" dirty="0">
              <a:solidFill>
                <a:srgbClr val="660066"/>
              </a:solidFill>
              <a:ea typeface="華康標楷W5注音" pitchFamily="66" charset="-120"/>
            </a:endParaRP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71488"/>
            <a:ext cx="31369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055712"/>
            <a:ext cx="3810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327400"/>
            <a:ext cx="40417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57" y="777368"/>
            <a:ext cx="4608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tú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shū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guǎn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18495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09600" y="1438282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快樂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51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45619"/>
            <a:ext cx="46323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4572" y="607285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kuài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lè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230740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106613"/>
            <a:ext cx="28114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4040188" y="877888"/>
            <a:ext cx="5294312" cy="6235700"/>
            <a:chOff x="2112" y="-144"/>
            <a:chExt cx="2663" cy="3600"/>
          </a:xfrm>
        </p:grpSpPr>
        <p:pic>
          <p:nvPicPr>
            <p:cNvPr id="24585" name="Picture 12" descr="WB01074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32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1" descr="j01413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-144"/>
              <a:ext cx="2663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8254" name="Picture 14" descr="j01883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56" name="Group 16"/>
          <p:cNvGrpSpPr>
            <a:grpSpLocks/>
          </p:cNvGrpSpPr>
          <p:nvPr/>
        </p:nvGrpSpPr>
        <p:grpSpPr bwMode="auto">
          <a:xfrm>
            <a:off x="0" y="1727200"/>
            <a:ext cx="5181600" cy="2044700"/>
            <a:chOff x="0" y="1088"/>
            <a:chExt cx="3264" cy="1288"/>
          </a:xfrm>
        </p:grpSpPr>
        <p:sp>
          <p:nvSpPr>
            <p:cNvPr id="24583" name="AutoShape 15"/>
            <p:cNvSpPr>
              <a:spLocks noChangeArrowheads="1"/>
            </p:cNvSpPr>
            <p:nvPr/>
          </p:nvSpPr>
          <p:spPr bwMode="auto">
            <a:xfrm>
              <a:off x="0" y="1088"/>
              <a:ext cx="3264" cy="1288"/>
            </a:xfrm>
            <a:prstGeom prst="wedgeRectCallout">
              <a:avLst>
                <a:gd name="adj1" fmla="val 78801"/>
                <a:gd name="adj2" fmla="val 1236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0" y="1232"/>
              <a:ext cx="3140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9600" dirty="0">
                  <a:solidFill>
                    <a:srgbClr val="FF0000"/>
                  </a:solidFill>
                  <a:ea typeface="華康標楷W5注音" pitchFamily="66" charset="-120"/>
                </a:rPr>
                <a:t>快點</a:t>
              </a:r>
              <a:r>
                <a:rPr lang="zh-TW" altLang="en-US" sz="6000" dirty="0">
                  <a:solidFill>
                    <a:srgbClr val="FF0000"/>
                  </a:solidFill>
                  <a:ea typeface="華康標楷W5破音一" pitchFamily="66" charset="-120"/>
                </a:rPr>
                <a:t>兒</a:t>
              </a:r>
              <a:endParaRPr lang="en-US" altLang="zh-TW" sz="6000" dirty="0">
                <a:solidFill>
                  <a:srgbClr val="FF0000"/>
                </a:solidFill>
                <a:ea typeface="華康標楷W5破音一" pitchFamily="66" charset="-120"/>
              </a:endParaRPr>
            </a:p>
          </p:txBody>
        </p:sp>
      </p:grp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0" y="9525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u="none"/>
              <a:t>kuài   diǎn  er</a:t>
            </a:r>
          </a:p>
        </p:txBody>
      </p:sp>
    </p:spTree>
    <p:extLst>
      <p:ext uri="{BB962C8B-B14F-4D97-AF65-F5344CB8AC3E}">
        <p14:creationId xmlns:p14="http://schemas.microsoft.com/office/powerpoint/2010/main" val="38447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82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38414" y="1081139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水果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748213" y="530225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96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620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4242026"/>
            <a:ext cx="308927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11" name="Picture 19" descr="j0227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859088"/>
            <a:ext cx="5551487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2403" y="457200"/>
            <a:ext cx="3029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shuǐ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guǒ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299144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852307" y="192140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果汁</a:t>
            </a:r>
            <a:endParaRPr lang="en-US" altLang="zh-TW" sz="96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173064" name="Picture 8" descr="j011266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89" y="3649663"/>
            <a:ext cx="1931000" cy="28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5" name="Picture 9" descr="j02249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2" y="3644674"/>
            <a:ext cx="2178982" cy="32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6" name="Picture 10" descr="j023356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57675"/>
            <a:ext cx="25908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9" y="129649"/>
            <a:ext cx="4063319" cy="334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2641" y="1241362"/>
            <a:ext cx="2893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/>
              <a:t>g</a:t>
            </a:r>
            <a:r>
              <a:rPr lang="en-US" sz="4800" u="none" dirty="0" err="1" smtClean="0"/>
              <a:t>uǒ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zhī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18719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660066"/>
                </a:solidFill>
                <a:ea typeface="華康標楷W5注音" pitchFamily="66" charset="-120"/>
              </a:rPr>
              <a:t>開車</a:t>
            </a:r>
            <a:endParaRPr lang="en-US" altLang="zh-TW" sz="9600" dirty="0">
              <a:solidFill>
                <a:srgbClr val="660066"/>
              </a:solidFill>
              <a:ea typeface="華康標楷W5破音一" pitchFamily="66" charset="-12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330700"/>
            <a:ext cx="32099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9" name="Picture 13" descr="j02347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40" y="3627437"/>
            <a:ext cx="1870075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0" name="Picture 14" descr="j02853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863" y="3611902"/>
            <a:ext cx="199072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1" name="Picture 15" descr="j01781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2413" y="5181600"/>
            <a:ext cx="189865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2" name="Picture 16" descr="j033659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940300"/>
            <a:ext cx="2317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921603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kāi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chē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89279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93486" y="1190171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chemeClr val="accent2"/>
                </a:solidFill>
                <a:ea typeface="華康標楷W5注音" pitchFamily="66" charset="-120"/>
              </a:rPr>
              <a:t>開學</a:t>
            </a:r>
            <a:endParaRPr lang="zh-TW" altLang="en-US" sz="9600" dirty="0">
              <a:solidFill>
                <a:schemeClr val="accent2"/>
              </a:solidFill>
              <a:ea typeface="華康標楷W5破音一" pitchFamily="66" charset="-120"/>
            </a:endParaRPr>
          </a:p>
        </p:txBody>
      </p:sp>
      <p:pic>
        <p:nvPicPr>
          <p:cNvPr id="103435" name="Picture 11" descr="bd06924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68612"/>
            <a:ext cx="6858000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12" descr="j021522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6704">
            <a:off x="-3040063" y="5457825"/>
            <a:ext cx="26670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5896" y="689820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kāi</a:t>
            </a:r>
            <a:r>
              <a:rPr lang="en-US" sz="4800" u="none" dirty="0" smtClean="0"/>
              <a:t>     </a:t>
            </a:r>
            <a:r>
              <a:rPr lang="en-US" sz="4800" u="none" dirty="0" err="1" smtClean="0"/>
              <a:t>xué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15162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C 0.09288 -0.08241 0.18594 -0.16481 0.25122 -0.17917 C 0.31667 -0.19352 0.33403 -0.10046 0.39288 -0.08565 C 0.45174 -0.07083 0.54601 -0.07106 0.60434 -0.08958 C 0.66268 -0.1081 0.71215 -0.1544 0.74288 -0.1963 C 0.77361 -0.23819 0.7809 -0.31713 0.78854 -0.34097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372314" y="1371600"/>
            <a:ext cx="3841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a typeface="華康標楷W5注音" pitchFamily="66" charset="-120"/>
              </a:rPr>
              <a:t>信封</a:t>
            </a:r>
            <a:endParaRPr lang="en-US" altLang="zh-TW" sz="9600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-914400" y="51816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657600"/>
            <a:ext cx="4586288" cy="195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9" name="Picture 13" descr="j03979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6975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529" y="540603"/>
            <a:ext cx="2893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/>
              <a:t>x</a:t>
            </a:r>
            <a:r>
              <a:rPr lang="en-US" sz="4800" u="none" dirty="0" err="1" smtClean="0"/>
              <a:t>ìn</a:t>
            </a:r>
            <a:r>
              <a:rPr lang="en-US" sz="4800" u="none" dirty="0" smtClean="0"/>
              <a:t>    </a:t>
            </a:r>
            <a:r>
              <a:rPr lang="en-US" sz="4800" u="none" dirty="0" err="1" smtClean="0"/>
              <a:t>fēng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2584043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5668963"/>
            <a:ext cx="4298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7200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信用卡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219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886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3657"/>
            <a:ext cx="236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095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187325"/>
            <a:ext cx="17176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46" y="4900563"/>
            <a:ext cx="3852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none" dirty="0" err="1" smtClean="0"/>
              <a:t>xìn</a:t>
            </a:r>
            <a:r>
              <a:rPr lang="en-US" sz="4800" u="none" dirty="0" smtClean="0"/>
              <a:t>  </a:t>
            </a:r>
            <a:r>
              <a:rPr lang="en-US" sz="4800" u="none" dirty="0" err="1" smtClean="0"/>
              <a:t>yòng</a:t>
            </a:r>
            <a:r>
              <a:rPr lang="en-US" sz="4800" u="none" dirty="0" smtClean="0"/>
              <a:t>   </a:t>
            </a:r>
            <a:r>
              <a:rPr lang="en-US" sz="4800" u="none" dirty="0" err="1" smtClean="0"/>
              <a:t>kǎ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36362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0" y="5761722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「我的門牙鬆了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是掉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不下來。」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7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519262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友友說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「你用舌頭頂頂看</a:t>
            </a:r>
            <a:r>
              <a:rPr lang="zh-TW" altLang="en-US" sz="2400" u="none" dirty="0" smtClean="0">
                <a:latin typeface="標楷體" pitchFamily="65" charset="-120"/>
                <a:ea typeface="標楷體" pitchFamily="65" charset="-120"/>
              </a:rPr>
              <a:t>！」。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中用舌頭用力頂，可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是沒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有用。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5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5672822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青青說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「你咬一口蘋果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，試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試看！」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9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5698222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中中用力咬蘋果，一不小心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，跌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了一跤。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8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534502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中中大叫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「啊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！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我的門牙掉了</a:t>
            </a:r>
            <a:r>
              <a:rPr lang="en-US" altLang="zh-TW" sz="3600" u="none" dirty="0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糟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糕！我的門牙不見了！」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58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549742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明明說</a:t>
            </a:r>
            <a:r>
              <a:rPr lang="en-US" altLang="zh-TW" sz="3600" u="none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「大家快過來</a:t>
            </a:r>
            <a:r>
              <a:rPr lang="zh-TW" altLang="en-US" sz="3600" u="none" dirty="0" smtClean="0">
                <a:latin typeface="標楷體" pitchFamily="65" charset="-120"/>
                <a:ea typeface="標楷體" pitchFamily="65" charset="-120"/>
              </a:rPr>
              <a:t>！快</a:t>
            </a:r>
            <a:r>
              <a:rPr lang="zh-TW" altLang="en-US" sz="3600" u="none" dirty="0">
                <a:latin typeface="標楷體" pitchFamily="65" charset="-120"/>
                <a:ea typeface="標楷體" pitchFamily="65" charset="-120"/>
              </a:rPr>
              <a:t>過來幫中中找門牙！」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7768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432</Words>
  <Application>Microsoft Office PowerPoint</Application>
  <PresentationFormat>On-screen Show (4:3)</PresentationFormat>
  <Paragraphs>102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Austin</vt:lpstr>
      <vt:lpstr>1_Austin</vt:lpstr>
      <vt:lpstr>美洲華語 第二冊第五課 說故事: 中中的門牙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11</cp:revision>
  <dcterms:created xsi:type="dcterms:W3CDTF">2014-03-08T00:32:30Z</dcterms:created>
  <dcterms:modified xsi:type="dcterms:W3CDTF">2014-07-18T01:19:21Z</dcterms:modified>
</cp:coreProperties>
</file>